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wTos3lBHggADdo2k8OXzmGi6R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69A391-2C73-4CAE-B96F-EA729EDB5905}">
  <a:tblStyle styleId="{A369A391-2C73-4CAE-B96F-EA729EDB590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anumGothic-bold.fntdata"/><Relationship Id="rId10" Type="http://schemas.openxmlformats.org/officeDocument/2006/relationships/slide" Target="slides/slide4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7c3440c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d7c3440c8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0c93f44f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0c93f44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ceff2cb79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ceff2cb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0c93f44f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0c93f44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7c3440c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d7c3440c8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d7c3440c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d7c3440c8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566b251fe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베이지안 최적화는 목적 함수를 최대/최소로 하는 최적해를 탐색하는 방법으로, 다음과 같은 과정을 거칩니다.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MLE =&gt; Likelihood =&gt;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관측 데이터를 기반으로 목적 함수를 추정 : Gaussian Process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추정 모델을 기반으로 탐색한 파라미터를 선택 : Acquisition Function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○"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평균이 최대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○"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분산이 최대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관측 데이터에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g1d566b251fe_1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7c3440c8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d7c3440c82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566b251fe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d566b251fe_8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d566b251fe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d566b251fe_8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6.xm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458432" y="1018340"/>
            <a:ext cx="15305568" cy="6673607"/>
            <a:chOff x="0" y="0"/>
            <a:chExt cx="20407424" cy="889814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20407424" cy="8898142"/>
            </a:xfrm>
            <a:custGeom>
              <a:rect b="b" l="l" r="r" t="t"/>
              <a:pathLst>
                <a:path extrusionOk="0" h="2257492" w="5177439">
                  <a:moveTo>
                    <a:pt x="5052979" y="2257492"/>
                  </a:moveTo>
                  <a:lnTo>
                    <a:pt x="124460" y="2257492"/>
                  </a:lnTo>
                  <a:cubicBezTo>
                    <a:pt x="55880" y="2257492"/>
                    <a:pt x="0" y="2201612"/>
                    <a:pt x="0" y="21330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52979" y="0"/>
                  </a:lnTo>
                  <a:cubicBezTo>
                    <a:pt x="5121559" y="0"/>
                    <a:pt x="5177439" y="55880"/>
                    <a:pt x="5177439" y="124460"/>
                  </a:cubicBezTo>
                  <a:lnTo>
                    <a:pt x="5177439" y="2133032"/>
                  </a:lnTo>
                  <a:cubicBezTo>
                    <a:pt x="5177439" y="2201612"/>
                    <a:pt x="5121559" y="2257492"/>
                    <a:pt x="5052979" y="2257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11106" y="482905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997157" y="482905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483208" y="482905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1458432" y="8106982"/>
            <a:ext cx="15306937" cy="1161678"/>
            <a:chOff x="0" y="0"/>
            <a:chExt cx="20409249" cy="1548905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409249" cy="1548905"/>
            </a:xfrm>
            <a:custGeom>
              <a:rect b="b" l="l" r="r" t="t"/>
              <a:pathLst>
                <a:path extrusionOk="0" h="1077622" w="14199360">
                  <a:moveTo>
                    <a:pt x="13645640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241257"/>
                    <a:pt x="14199360" y="539427"/>
                  </a:cubicBezTo>
                  <a:cubicBezTo>
                    <a:pt x="14198090" y="836359"/>
                    <a:pt x="13950440" y="1077622"/>
                    <a:pt x="13645640" y="1077622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3839865" y="333740"/>
              <a:ext cx="12902148" cy="902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Korean MRC</a:t>
              </a:r>
              <a:endParaRPr/>
            </a:p>
          </p:txBody>
        </p:sp>
      </p:grp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074" y="8327584"/>
            <a:ext cx="720475" cy="7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505464" y="2314983"/>
            <a:ext cx="12329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구름 자연어처리 </a:t>
            </a:r>
            <a:endParaRPr b="1" sz="80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팀프로젝트 2. 한국어 기계독해</a:t>
            </a:r>
            <a:endParaRPr b="1" sz="66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975648" y="6438900"/>
            <a:ext cx="1397566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Team 3.  송민석 김수현, 박지수, 이정선, 임광재, 유정수</a:t>
            </a:r>
            <a:endParaRPr b="1" i="0" sz="40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/>
        </p:nvSpPr>
        <p:spPr>
          <a:xfrm>
            <a:off x="1083979" y="912782"/>
            <a:ext cx="84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Levenshtein distance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1083975" y="8770375"/>
            <a:ext cx="7641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비교 문자 같은 경우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 대각선 값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비교 문자 다른 경우 :  좌우/대각선/위 중 가장 작은 값 +1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7"/>
          <p:cNvGrpSpPr/>
          <p:nvPr/>
        </p:nvGrpSpPr>
        <p:grpSpPr>
          <a:xfrm>
            <a:off x="1083980" y="2693382"/>
            <a:ext cx="5944836" cy="5709386"/>
            <a:chOff x="942238" y="2659889"/>
            <a:chExt cx="7955086" cy="6743901"/>
          </a:xfrm>
        </p:grpSpPr>
        <p:grpSp>
          <p:nvGrpSpPr>
            <p:cNvPr id="258" name="Google Shape;258;p7"/>
            <p:cNvGrpSpPr/>
            <p:nvPr/>
          </p:nvGrpSpPr>
          <p:grpSpPr>
            <a:xfrm>
              <a:off x="942238" y="2659889"/>
              <a:ext cx="7955086" cy="6743901"/>
              <a:chOff x="980775" y="2300475"/>
              <a:chExt cx="8496301" cy="7250727"/>
            </a:xfrm>
          </p:grpSpPr>
          <p:grpSp>
            <p:nvGrpSpPr>
              <p:cNvPr id="259" name="Google Shape;259;p7"/>
              <p:cNvGrpSpPr/>
              <p:nvPr/>
            </p:nvGrpSpPr>
            <p:grpSpPr>
              <a:xfrm>
                <a:off x="980775" y="2300475"/>
                <a:ext cx="8496301" cy="7250727"/>
                <a:chOff x="980775" y="2300475"/>
                <a:chExt cx="8496301" cy="7250727"/>
              </a:xfrm>
            </p:grpSpPr>
            <p:pic>
              <p:nvPicPr>
                <p:cNvPr id="260" name="Google Shape;260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710" r="0" t="0"/>
                <a:stretch/>
              </p:blipFill>
              <p:spPr>
                <a:xfrm>
                  <a:off x="980775" y="2300475"/>
                  <a:ext cx="8496301" cy="72507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1" name="Google Shape;261;p7"/>
                <p:cNvSpPr/>
                <p:nvPr/>
              </p:nvSpPr>
              <p:spPr>
                <a:xfrm>
                  <a:off x="3323750" y="2506525"/>
                  <a:ext cx="653700" cy="632100"/>
                </a:xfrm>
                <a:prstGeom prst="ellipse">
                  <a:avLst/>
                </a:prstGeom>
                <a:noFill/>
                <a:ln cap="flat" cmpd="sng" w="762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1318500" y="3901200"/>
                  <a:ext cx="653700" cy="632100"/>
                </a:xfrm>
                <a:prstGeom prst="ellipse">
                  <a:avLst/>
                </a:prstGeom>
                <a:noFill/>
                <a:ln cap="flat" cmpd="sng" w="762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 rot="-8388024">
                  <a:off x="2783817" y="3577484"/>
                  <a:ext cx="659073" cy="543032"/>
                </a:xfrm>
                <a:prstGeom prst="leftArrow">
                  <a:avLst>
                    <a:gd fmla="val 33169" name="adj1"/>
                    <a:gd fmla="val 41190" name="adj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1318500" y="4642050"/>
                  <a:ext cx="653700" cy="632100"/>
                </a:xfrm>
                <a:prstGeom prst="ellipse">
                  <a:avLst/>
                </a:prstGeom>
                <a:noFill/>
                <a:ln cap="flat" cmpd="sng" w="762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7"/>
                <p:cNvSpPr txBox="1"/>
                <p:nvPr/>
              </p:nvSpPr>
              <p:spPr>
                <a:xfrm>
                  <a:off x="3127418" y="4192811"/>
                  <a:ext cx="2066700" cy="95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45720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7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+1</a:t>
                  </a:r>
                  <a:endParaRPr b="1" sz="37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6" name="Google Shape;266;p7"/>
              <p:cNvSpPr/>
              <p:nvPr/>
            </p:nvSpPr>
            <p:spPr>
              <a:xfrm>
                <a:off x="8423500" y="8761375"/>
                <a:ext cx="653700" cy="632100"/>
              </a:xfrm>
              <a:prstGeom prst="ellipse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" name="Google Shape;267;p7"/>
            <p:cNvSpPr/>
            <p:nvPr/>
          </p:nvSpPr>
          <p:spPr>
            <a:xfrm rot="-5425142">
              <a:off x="2696592" y="4545304"/>
              <a:ext cx="615316" cy="506400"/>
            </a:xfrm>
            <a:prstGeom prst="leftArrow">
              <a:avLst>
                <a:gd fmla="val 33169" name="adj1"/>
                <a:gd fmla="val 4119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7"/>
          <p:cNvPicPr preferRelativeResize="0"/>
          <p:nvPr/>
        </p:nvPicPr>
        <p:blipFill rotWithShape="1">
          <a:blip r:embed="rId4">
            <a:alphaModFix/>
          </a:blip>
          <a:srcRect b="0" l="0" r="19048" t="0"/>
          <a:stretch/>
        </p:blipFill>
        <p:spPr>
          <a:xfrm>
            <a:off x="7702025" y="4001075"/>
            <a:ext cx="9145124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/>
          <p:nvPr/>
        </p:nvSpPr>
        <p:spPr>
          <a:xfrm>
            <a:off x="9234975" y="8694025"/>
            <a:ext cx="7300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 문제점]  levenshtein 거리가 최소인 답변 선택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 해결 ] 답변들의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levenshtein 거리 평균 선택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7c3440c82_1_0"/>
          <p:cNvSpPr txBox="1"/>
          <p:nvPr/>
        </p:nvSpPr>
        <p:spPr>
          <a:xfrm>
            <a:off x="1040402" y="912775"/>
            <a:ext cx="467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비교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g1d7c3440c82_1_0"/>
          <p:cNvGrpSpPr/>
          <p:nvPr/>
        </p:nvGrpSpPr>
        <p:grpSpPr>
          <a:xfrm>
            <a:off x="6762123" y="4258548"/>
            <a:ext cx="5788577" cy="6118377"/>
            <a:chOff x="6770800" y="-3712225"/>
            <a:chExt cx="7718103" cy="8157835"/>
          </a:xfrm>
        </p:grpSpPr>
        <p:sp>
          <p:nvSpPr>
            <p:cNvPr id="276" name="Google Shape;276;g1d7c3440c82_1_0"/>
            <p:cNvSpPr txBox="1"/>
            <p:nvPr/>
          </p:nvSpPr>
          <p:spPr>
            <a:xfrm>
              <a:off x="6770803" y="-2384490"/>
              <a:ext cx="7718100" cy="6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선택 이유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10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AutoNum type="arabicPeriod"/>
              </a:pPr>
              <a:r>
                <a:rPr lang="en-US" sz="2400">
                  <a:solidFill>
                    <a:schemeClr val="lt1"/>
                  </a:solidFill>
                </a:rPr>
                <a:t>Longer Sequence - 최대 512개의 token을 다룰 수 있는 BERT의 8배인 최대 4096개의 token을 다룸</a:t>
              </a:r>
              <a:endParaRPr sz="2400">
                <a:solidFill>
                  <a:schemeClr val="lt1"/>
                </a:solidFill>
              </a:endParaRPr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</a:endParaRPr>
            </a:p>
            <a:p>
              <a:pPr indent="-3810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AutoNum type="arabicPeriod"/>
              </a:pPr>
              <a:r>
                <a:rPr lang="en-US" sz="2400">
                  <a:solidFill>
                    <a:schemeClr val="lt1"/>
                  </a:solidFill>
                </a:rPr>
                <a:t>Computational Efficiency - Full attention이 아닌 Sparse Attention을 이용하여 O(n2)에서 O(n)으로 개선</a:t>
              </a:r>
              <a:endParaRPr sz="24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1d7c3440c82_1_0"/>
            <p:cNvSpPr txBox="1"/>
            <p:nvPr/>
          </p:nvSpPr>
          <p:spPr>
            <a:xfrm>
              <a:off x="6770800" y="-3712225"/>
              <a:ext cx="412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Kobigbird 모델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g1d7c3440c82_1_0"/>
          <p:cNvGrpSpPr/>
          <p:nvPr/>
        </p:nvGrpSpPr>
        <p:grpSpPr>
          <a:xfrm>
            <a:off x="12550637" y="4140100"/>
            <a:ext cx="7097962" cy="1968688"/>
            <a:chOff x="1588129" y="-145475"/>
            <a:chExt cx="4136101" cy="2624918"/>
          </a:xfrm>
        </p:grpSpPr>
        <p:sp>
          <p:nvSpPr>
            <p:cNvPr id="279" name="Google Shape;279;g1d7c3440c82_1_0"/>
            <p:cNvSpPr txBox="1"/>
            <p:nvPr/>
          </p:nvSpPr>
          <p:spPr>
            <a:xfrm>
              <a:off x="1588129" y="1247943"/>
              <a:ext cx="4129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시도 이유 : 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성능 좋은 여러 모델들을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앙상블하면 더 좋은 성능을 낼 수 있다.</a:t>
              </a:r>
              <a:endParaRPr/>
            </a:p>
          </p:txBody>
        </p:sp>
        <p:sp>
          <p:nvSpPr>
            <p:cNvPr id="280" name="Google Shape;280;g1d7c3440c82_1_0"/>
            <p:cNvSpPr txBox="1"/>
            <p:nvPr/>
          </p:nvSpPr>
          <p:spPr>
            <a:xfrm>
              <a:off x="1594429" y="-145475"/>
              <a:ext cx="412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Ensemble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1" name="Google Shape;281;g1d7c3440c82_1_0"/>
          <p:cNvCxnSpPr/>
          <p:nvPr/>
        </p:nvCxnSpPr>
        <p:spPr>
          <a:xfrm flipH="1" rot="10800000">
            <a:off x="1247415" y="3314850"/>
            <a:ext cx="16230000" cy="18900"/>
          </a:xfrm>
          <a:prstGeom prst="straightConnector1">
            <a:avLst/>
          </a:prstGeom>
          <a:noFill/>
          <a:ln cap="rnd" cmpd="sng" w="285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g1d7c3440c82_1_0"/>
          <p:cNvSpPr/>
          <p:nvPr/>
        </p:nvSpPr>
        <p:spPr>
          <a:xfrm>
            <a:off x="12691505" y="3165550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g1d7c3440c82_1_0"/>
          <p:cNvGrpSpPr/>
          <p:nvPr/>
        </p:nvGrpSpPr>
        <p:grpSpPr>
          <a:xfrm>
            <a:off x="1247415" y="4227786"/>
            <a:ext cx="4201210" cy="2565714"/>
            <a:chOff x="0" y="-28575"/>
            <a:chExt cx="5601613" cy="3420952"/>
          </a:xfrm>
        </p:grpSpPr>
        <p:sp>
          <p:nvSpPr>
            <p:cNvPr id="284" name="Google Shape;284;g1d7c3440c82_1_0"/>
            <p:cNvSpPr txBox="1"/>
            <p:nvPr/>
          </p:nvSpPr>
          <p:spPr>
            <a:xfrm>
              <a:off x="13" y="1422277"/>
              <a:ext cx="56016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선택이유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kobert, kcbert 이상의 성능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1d7c3440c82_1_0"/>
            <p:cNvSpPr txBox="1"/>
            <p:nvPr/>
          </p:nvSpPr>
          <p:spPr>
            <a:xfrm>
              <a:off x="0" y="-28575"/>
              <a:ext cx="412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Koelectra 모델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1d7c3440c82_1_0"/>
          <p:cNvSpPr/>
          <p:nvPr/>
        </p:nvSpPr>
        <p:spPr>
          <a:xfrm>
            <a:off x="6882255" y="3165550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d7c3440c82_1_0"/>
          <p:cNvSpPr/>
          <p:nvPr/>
        </p:nvSpPr>
        <p:spPr>
          <a:xfrm>
            <a:off x="1433455" y="3165550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/>
          <p:nvPr/>
        </p:nvSpPr>
        <p:spPr>
          <a:xfrm>
            <a:off x="1155100" y="3388800"/>
            <a:ext cx="7509900" cy="6480300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"/>
          <p:cNvSpPr txBox="1"/>
          <p:nvPr/>
        </p:nvSpPr>
        <p:spPr>
          <a:xfrm>
            <a:off x="1121100" y="587377"/>
            <a:ext cx="130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모델 튜닝 과정</a:t>
            </a:r>
            <a:endParaRPr b="1" sz="7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4" name="Google Shape;294;p10"/>
          <p:cNvGraphicFramePr/>
          <p:nvPr/>
        </p:nvGraphicFramePr>
        <p:xfrm>
          <a:off x="1121111" y="3312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{A369A391-2C73-4CAE-B96F-EA729EDB5905}</a:tableStyleId>
              </a:tblPr>
              <a:tblGrid>
                <a:gridCol w="1856425"/>
                <a:gridCol w="1899625"/>
                <a:gridCol w="1973350"/>
                <a:gridCol w="1814375"/>
              </a:tblGrid>
              <a:tr h="105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Learning_rate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Scheduler 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decay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val_loss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1016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63A3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0.0005222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cosine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0.0002827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constant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0.0003712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cosine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4.221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0.0003613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5.525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0.0003117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cosine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5.686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p10"/>
          <p:cNvSpPr/>
          <p:nvPr/>
        </p:nvSpPr>
        <p:spPr>
          <a:xfrm>
            <a:off x="1155111" y="2383263"/>
            <a:ext cx="2895600" cy="685800"/>
          </a:xfrm>
          <a:prstGeom prst="roundRect">
            <a:avLst>
              <a:gd fmla="val 16667" name="adj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koelectra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9545825" y="3312600"/>
            <a:ext cx="7509900" cy="6480300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7" name="Google Shape;297;p10"/>
          <p:cNvGraphicFramePr/>
          <p:nvPr/>
        </p:nvGraphicFramePr>
        <p:xfrm>
          <a:off x="9511836" y="32913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{A369A391-2C73-4CAE-B96F-EA729EDB5905}</a:tableStyleId>
              </a:tblPr>
              <a:tblGrid>
                <a:gridCol w="1856425"/>
                <a:gridCol w="1899625"/>
                <a:gridCol w="1973350"/>
                <a:gridCol w="1814375"/>
              </a:tblGrid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Learning_rate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Seed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max_length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val_loss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6FED"/>
                    </a:solidFill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2.449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1.0944</a:t>
                      </a:r>
                      <a:endParaRPr sz="2000">
                        <a:solidFill>
                          <a:srgbClr val="4B556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1.0430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1.0805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3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1.139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25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p10"/>
          <p:cNvSpPr/>
          <p:nvPr/>
        </p:nvSpPr>
        <p:spPr>
          <a:xfrm>
            <a:off x="9545836" y="2383263"/>
            <a:ext cx="2895600" cy="685800"/>
          </a:xfrm>
          <a:prstGeom prst="roundRect">
            <a:avLst>
              <a:gd fmla="val 16667" name="adj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kobigbird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0c93f44fb_0_33"/>
          <p:cNvSpPr txBox="1"/>
          <p:nvPr/>
        </p:nvSpPr>
        <p:spPr>
          <a:xfrm>
            <a:off x="1171120" y="857250"/>
            <a:ext cx="130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Ensemble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g1d0c93f44fb_0_33"/>
          <p:cNvGrpSpPr/>
          <p:nvPr/>
        </p:nvGrpSpPr>
        <p:grpSpPr>
          <a:xfrm>
            <a:off x="10895364" y="3776479"/>
            <a:ext cx="6695476" cy="4426470"/>
            <a:chOff x="6679894" y="747712"/>
            <a:chExt cx="6695476" cy="8969543"/>
          </a:xfrm>
        </p:grpSpPr>
        <p:sp>
          <p:nvSpPr>
            <p:cNvPr id="305" name="Google Shape;305;g1d0c93f44fb_0_33"/>
            <p:cNvSpPr/>
            <p:nvPr/>
          </p:nvSpPr>
          <p:spPr>
            <a:xfrm>
              <a:off x="6679894" y="747712"/>
              <a:ext cx="6369317" cy="8460883"/>
            </a:xfrm>
            <a:custGeom>
              <a:rect b="b" l="l" r="r" t="t"/>
              <a:pathLst>
                <a:path extrusionOk="0" h="2758234" w="3084415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B6F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1d0c93f44fb_0_33"/>
            <p:cNvSpPr/>
            <p:nvPr/>
          </p:nvSpPr>
          <p:spPr>
            <a:xfrm>
              <a:off x="7006054" y="1256373"/>
              <a:ext cx="6369317" cy="8460883"/>
            </a:xfrm>
            <a:custGeom>
              <a:rect b="b" l="l" r="r" t="t"/>
              <a:pathLst>
                <a:path extrusionOk="0" h="2758234" w="3084415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g1d0c93f44fb_0_33"/>
            <p:cNvGrpSpPr/>
            <p:nvPr/>
          </p:nvGrpSpPr>
          <p:grpSpPr>
            <a:xfrm>
              <a:off x="7422105" y="1588282"/>
              <a:ext cx="1021819" cy="645285"/>
              <a:chOff x="-112912" y="262231"/>
              <a:chExt cx="1524420" cy="1095375"/>
            </a:xfrm>
          </p:grpSpPr>
          <p:sp>
            <p:nvSpPr>
              <p:cNvPr id="308" name="Google Shape;308;g1d0c93f44fb_0_33"/>
              <p:cNvSpPr/>
              <p:nvPr/>
            </p:nvSpPr>
            <p:spPr>
              <a:xfrm>
                <a:off x="-112912" y="262231"/>
                <a:ext cx="395104" cy="1095375"/>
              </a:xfrm>
              <a:custGeom>
                <a:rect b="b" l="l" r="r" t="t"/>
                <a:pathLst>
                  <a:path extrusionOk="0"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g1d0c93f44fb_0_33"/>
              <p:cNvSpPr/>
              <p:nvPr/>
            </p:nvSpPr>
            <p:spPr>
              <a:xfrm>
                <a:off x="451746" y="262231"/>
                <a:ext cx="395104" cy="1095375"/>
              </a:xfrm>
              <a:custGeom>
                <a:rect b="b" l="l" r="r" t="t"/>
                <a:pathLst>
                  <a:path extrusionOk="0"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g1d0c93f44fb_0_33"/>
              <p:cNvSpPr/>
              <p:nvPr/>
            </p:nvSpPr>
            <p:spPr>
              <a:xfrm>
                <a:off x="1016404" y="262231"/>
                <a:ext cx="395104" cy="1095375"/>
              </a:xfrm>
              <a:custGeom>
                <a:rect b="b" l="l" r="r" t="t"/>
                <a:pathLst>
                  <a:path extrusionOk="0"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1" name="Google Shape;311;g1d0c93f44fb_0_33"/>
          <p:cNvSpPr txBox="1"/>
          <p:nvPr/>
        </p:nvSpPr>
        <p:spPr>
          <a:xfrm>
            <a:off x="11608250" y="4266950"/>
            <a:ext cx="44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d0c93f44fb_0_33"/>
          <p:cNvSpPr txBox="1"/>
          <p:nvPr/>
        </p:nvSpPr>
        <p:spPr>
          <a:xfrm>
            <a:off x="11760800" y="5143875"/>
            <a:ext cx="5982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koelectra + kobigbird 앙상블</a:t>
            </a:r>
            <a:endParaRPr sz="3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앙상블</a:t>
            </a:r>
            <a:endParaRPr sz="3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hard voting</a:t>
            </a:r>
            <a:endParaRPr sz="3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hugging face</a:t>
            </a:r>
            <a:r>
              <a:rPr lang="en-US" sz="3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 사용</a:t>
            </a:r>
            <a:endParaRPr sz="3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1d0c93f44fb_0_33"/>
          <p:cNvPicPr preferRelativeResize="0"/>
          <p:nvPr/>
        </p:nvPicPr>
        <p:blipFill rotWithShape="1">
          <a:blip r:embed="rId3">
            <a:alphaModFix/>
          </a:blip>
          <a:srcRect b="0" l="1195" r="0" t="0"/>
          <a:stretch/>
        </p:blipFill>
        <p:spPr>
          <a:xfrm>
            <a:off x="675000" y="6093225"/>
            <a:ext cx="9685450" cy="23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d0c93f44fb_0_33"/>
          <p:cNvPicPr preferRelativeResize="0"/>
          <p:nvPr/>
        </p:nvPicPr>
        <p:blipFill rotWithShape="1">
          <a:blip r:embed="rId4">
            <a:alphaModFix/>
          </a:blip>
          <a:srcRect b="0" l="9349" r="6269" t="0"/>
          <a:stretch/>
        </p:blipFill>
        <p:spPr>
          <a:xfrm>
            <a:off x="675000" y="3429000"/>
            <a:ext cx="9685450" cy="20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cceff2cb79_0_59"/>
          <p:cNvSpPr txBox="1"/>
          <p:nvPr/>
        </p:nvSpPr>
        <p:spPr>
          <a:xfrm>
            <a:off x="1226770" y="817300"/>
            <a:ext cx="130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Sweep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1cceff2cb7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63" y="2823800"/>
            <a:ext cx="16408075" cy="6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d0c93f44f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94" y="2801650"/>
            <a:ext cx="11350356" cy="65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d0c93f44fb_0_25"/>
          <p:cNvSpPr txBox="1"/>
          <p:nvPr/>
        </p:nvSpPr>
        <p:spPr>
          <a:xfrm>
            <a:off x="3355750" y="1178500"/>
            <a:ext cx="11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ㄴ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d0c93f44fb_0_25"/>
          <p:cNvSpPr txBox="1"/>
          <p:nvPr/>
        </p:nvSpPr>
        <p:spPr>
          <a:xfrm>
            <a:off x="1286695" y="824500"/>
            <a:ext cx="130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weep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1d0c93f44fb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300" y="2801650"/>
            <a:ext cx="5114649" cy="65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/>
        </p:nvSpPr>
        <p:spPr>
          <a:xfrm>
            <a:off x="866054" y="912782"/>
            <a:ext cx="84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Post-process</a:t>
            </a:r>
            <a:endParaRPr sz="7200"/>
          </a:p>
        </p:txBody>
      </p:sp>
      <p:sp>
        <p:nvSpPr>
          <p:cNvPr id="334" name="Google Shape;334;p13"/>
          <p:cNvSpPr/>
          <p:nvPr/>
        </p:nvSpPr>
        <p:spPr>
          <a:xfrm>
            <a:off x="1135250" y="2476500"/>
            <a:ext cx="9123600" cy="9525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optuna (answer 길이, score 기준) -&gt; blank 처리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-1491" t="0"/>
          <a:stretch/>
        </p:blipFill>
        <p:spPr>
          <a:xfrm>
            <a:off x="10926700" y="2476500"/>
            <a:ext cx="5928075" cy="44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250" y="4009750"/>
            <a:ext cx="9123600" cy="2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"/>
          <p:cNvPicPr preferRelativeResize="0"/>
          <p:nvPr/>
        </p:nvPicPr>
        <p:blipFill rotWithShape="1">
          <a:blip r:embed="rId5">
            <a:alphaModFix/>
          </a:blip>
          <a:srcRect b="0" l="0" r="11331" t="0"/>
          <a:stretch/>
        </p:blipFill>
        <p:spPr>
          <a:xfrm>
            <a:off x="1135250" y="7498625"/>
            <a:ext cx="15719524" cy="20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7c3440c82_0_35"/>
          <p:cNvSpPr txBox="1"/>
          <p:nvPr/>
        </p:nvSpPr>
        <p:spPr>
          <a:xfrm>
            <a:off x="866054" y="912782"/>
            <a:ext cx="84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Post-process </a:t>
            </a:r>
            <a:endParaRPr sz="7200"/>
          </a:p>
        </p:txBody>
      </p:sp>
      <p:grpSp>
        <p:nvGrpSpPr>
          <p:cNvPr id="343" name="Google Shape;343;g1d7c3440c82_0_35"/>
          <p:cNvGrpSpPr/>
          <p:nvPr/>
        </p:nvGrpSpPr>
        <p:grpSpPr>
          <a:xfrm>
            <a:off x="866051" y="3283568"/>
            <a:ext cx="758600" cy="762000"/>
            <a:chOff x="0" y="0"/>
            <a:chExt cx="1011466" cy="1016000"/>
          </a:xfrm>
        </p:grpSpPr>
        <p:sp>
          <p:nvSpPr>
            <p:cNvPr id="344" name="Google Shape;344;g1d7c3440c82_0_35"/>
            <p:cNvSpPr/>
            <p:nvPr/>
          </p:nvSpPr>
          <p:spPr>
            <a:xfrm>
              <a:off x="0" y="0"/>
              <a:ext cx="1011466" cy="1016000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1d7c3440c82_0_35"/>
            <p:cNvSpPr txBox="1"/>
            <p:nvPr/>
          </p:nvSpPr>
          <p:spPr>
            <a:xfrm>
              <a:off x="206597" y="176499"/>
              <a:ext cx="605700" cy="5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346" name="Google Shape;346;g1d7c3440c82_0_35"/>
          <p:cNvGrpSpPr/>
          <p:nvPr/>
        </p:nvGrpSpPr>
        <p:grpSpPr>
          <a:xfrm>
            <a:off x="866049" y="6729481"/>
            <a:ext cx="758600" cy="762000"/>
            <a:chOff x="2273" y="0"/>
            <a:chExt cx="1011466" cy="1016000"/>
          </a:xfrm>
        </p:grpSpPr>
        <p:sp>
          <p:nvSpPr>
            <p:cNvPr id="347" name="Google Shape;347;g1d7c3440c82_0_35"/>
            <p:cNvSpPr/>
            <p:nvPr/>
          </p:nvSpPr>
          <p:spPr>
            <a:xfrm>
              <a:off x="2273" y="0"/>
              <a:ext cx="1011466" cy="1016000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g1d7c3440c82_0_35"/>
            <p:cNvSpPr txBox="1"/>
            <p:nvPr/>
          </p:nvSpPr>
          <p:spPr>
            <a:xfrm>
              <a:off x="206597" y="176499"/>
              <a:ext cx="605700" cy="5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sp>
        <p:nvSpPr>
          <p:cNvPr id="349" name="Google Shape;349;g1d7c3440c82_0_35"/>
          <p:cNvSpPr txBox="1"/>
          <p:nvPr/>
        </p:nvSpPr>
        <p:spPr>
          <a:xfrm>
            <a:off x="2098350" y="3334325"/>
            <a:ext cx="494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konlpy 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-&gt; 불필요한 형태소 제거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조사,  어미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숫자 뒤 조사 (Foreign으로 분류)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1d7c3440c8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650" y="6729465"/>
            <a:ext cx="11217375" cy="2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d7c3440c82_0_35"/>
          <p:cNvSpPr txBox="1"/>
          <p:nvPr/>
        </p:nvSpPr>
        <p:spPr>
          <a:xfrm>
            <a:off x="2098350" y="6679564"/>
            <a:ext cx="564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predicted 분석 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-&gt; 불필요한 기호 제거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b="1" lang="en-US" sz="2200">
                <a:solidFill>
                  <a:schemeClr val="lt1"/>
                </a:solidFill>
              </a:rPr>
              <a:t>양끝 따옴표</a:t>
            </a:r>
            <a:endParaRPr sz="22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b="1" lang="en-US" sz="2200">
                <a:solidFill>
                  <a:schemeClr val="lt1"/>
                </a:solidFill>
              </a:rPr>
              <a:t>◇○△ 등 특수기호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352" name="Google Shape;352;g1d7c3440c8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7938" y="3612317"/>
            <a:ext cx="7035196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d7c3440c82_0_35"/>
          <p:cNvSpPr/>
          <p:nvPr/>
        </p:nvSpPr>
        <p:spPr>
          <a:xfrm>
            <a:off x="8051400" y="3823713"/>
            <a:ext cx="2185200" cy="7620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komoran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54" name="Google Shape;354;g1d7c3440c82_0_35"/>
          <p:cNvSpPr/>
          <p:nvPr/>
        </p:nvSpPr>
        <p:spPr>
          <a:xfrm>
            <a:off x="7949100" y="2226850"/>
            <a:ext cx="2185200" cy="7620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okt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55" name="Google Shape;355;g1d7c3440c82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8050" y="5170905"/>
            <a:ext cx="7054975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d7c3440c82_0_35"/>
          <p:cNvPicPr preferRelativeResize="0"/>
          <p:nvPr/>
        </p:nvPicPr>
        <p:blipFill rotWithShape="1">
          <a:blip r:embed="rId6">
            <a:alphaModFix/>
          </a:blip>
          <a:srcRect b="0" l="0" r="10362" t="0"/>
          <a:stretch/>
        </p:blipFill>
        <p:spPr>
          <a:xfrm>
            <a:off x="10577950" y="2053750"/>
            <a:ext cx="7035174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d7c3440c82_0_35"/>
          <p:cNvSpPr/>
          <p:nvPr/>
        </p:nvSpPr>
        <p:spPr>
          <a:xfrm>
            <a:off x="8051400" y="5420600"/>
            <a:ext cx="2185200" cy="7620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Kkma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>
            <a:off x="1852899" y="4963837"/>
            <a:ext cx="9381412" cy="2289052"/>
            <a:chOff x="-490995" y="-166746"/>
            <a:chExt cx="20736986" cy="3344123"/>
          </a:xfrm>
        </p:grpSpPr>
        <p:sp>
          <p:nvSpPr>
            <p:cNvPr id="363" name="Google Shape;363;p15"/>
            <p:cNvSpPr/>
            <p:nvPr/>
          </p:nvSpPr>
          <p:spPr>
            <a:xfrm>
              <a:off x="69076" y="-166746"/>
              <a:ext cx="20176915" cy="3344123"/>
            </a:xfrm>
            <a:custGeom>
              <a:rect b="b" l="l" r="r" t="t"/>
              <a:pathLst>
                <a:path extrusionOk="0" h="848224" w="5117797">
                  <a:moveTo>
                    <a:pt x="4993337" y="848224"/>
                  </a:moveTo>
                  <a:lnTo>
                    <a:pt x="124460" y="848224"/>
                  </a:lnTo>
                  <a:cubicBezTo>
                    <a:pt x="55880" y="848224"/>
                    <a:pt x="0" y="792344"/>
                    <a:pt x="0" y="723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93337" y="0"/>
                  </a:lnTo>
                  <a:cubicBezTo>
                    <a:pt x="5061917" y="0"/>
                    <a:pt x="5117797" y="55880"/>
                    <a:pt x="5117797" y="124460"/>
                  </a:cubicBezTo>
                  <a:lnTo>
                    <a:pt x="5117797" y="723764"/>
                  </a:lnTo>
                  <a:cubicBezTo>
                    <a:pt x="5117797" y="792344"/>
                    <a:pt x="5061917" y="848224"/>
                    <a:pt x="4993337" y="848224"/>
                  </a:cubicBezTo>
                  <a:close/>
                </a:path>
              </a:pathLst>
            </a:custGeom>
            <a:solidFill>
              <a:srgbClr val="93B3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 txBox="1"/>
            <p:nvPr/>
          </p:nvSpPr>
          <p:spPr>
            <a:xfrm>
              <a:off x="394202" y="39301"/>
              <a:ext cx="5367300" cy="10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1" sz="4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5"/>
            <p:cNvSpPr txBox="1"/>
            <p:nvPr/>
          </p:nvSpPr>
          <p:spPr>
            <a:xfrm>
              <a:off x="-490995" y="1197078"/>
              <a:ext cx="86301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Kobigbird(ensembled) </a:t>
              </a:r>
              <a:r>
                <a:rPr b="1"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  <p:grpSp>
        <p:nvGrpSpPr>
          <p:cNvPr id="366" name="Google Shape;366;p15"/>
          <p:cNvGrpSpPr/>
          <p:nvPr/>
        </p:nvGrpSpPr>
        <p:grpSpPr>
          <a:xfrm>
            <a:off x="2075025" y="2430850"/>
            <a:ext cx="9125966" cy="2232699"/>
            <a:chOff x="0" y="0"/>
            <a:chExt cx="20172339" cy="3343365"/>
          </a:xfrm>
        </p:grpSpPr>
        <p:sp>
          <p:nvSpPr>
            <p:cNvPr id="367" name="Google Shape;367;p15"/>
            <p:cNvSpPr/>
            <p:nvPr/>
          </p:nvSpPr>
          <p:spPr>
            <a:xfrm>
              <a:off x="0" y="0"/>
              <a:ext cx="20172339" cy="3343365"/>
            </a:xfrm>
            <a:custGeom>
              <a:rect b="b" l="l" r="r" t="t"/>
              <a:pathLst>
                <a:path extrusionOk="0" h="848224" w="5117797">
                  <a:moveTo>
                    <a:pt x="4993337" y="848224"/>
                  </a:moveTo>
                  <a:lnTo>
                    <a:pt x="124460" y="848224"/>
                  </a:lnTo>
                  <a:cubicBezTo>
                    <a:pt x="55880" y="848224"/>
                    <a:pt x="0" y="792344"/>
                    <a:pt x="0" y="723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93337" y="0"/>
                  </a:lnTo>
                  <a:cubicBezTo>
                    <a:pt x="5061917" y="0"/>
                    <a:pt x="5117797" y="55880"/>
                    <a:pt x="5117797" y="124460"/>
                  </a:cubicBezTo>
                  <a:lnTo>
                    <a:pt x="5117797" y="723764"/>
                  </a:lnTo>
                  <a:cubicBezTo>
                    <a:pt x="5117797" y="792344"/>
                    <a:pt x="5061917" y="848224"/>
                    <a:pt x="4993337" y="8482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5"/>
            <p:cNvSpPr txBox="1"/>
            <p:nvPr/>
          </p:nvSpPr>
          <p:spPr>
            <a:xfrm>
              <a:off x="953356" y="1859989"/>
              <a:ext cx="133239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기존 데이터셋 (AI hub 데이터셋 사용 x)</a:t>
              </a:r>
              <a:endParaRPr/>
            </a:p>
          </p:txBody>
        </p:sp>
        <p:sp>
          <p:nvSpPr>
            <p:cNvPr id="369" name="Google Shape;369;p15"/>
            <p:cNvSpPr txBox="1"/>
            <p:nvPr/>
          </p:nvSpPr>
          <p:spPr>
            <a:xfrm>
              <a:off x="346081" y="121365"/>
              <a:ext cx="5415300" cy="11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b="1" sz="4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5"/>
          <p:cNvGrpSpPr/>
          <p:nvPr/>
        </p:nvGrpSpPr>
        <p:grpSpPr>
          <a:xfrm>
            <a:off x="2085925" y="5077798"/>
            <a:ext cx="9079702" cy="4877839"/>
            <a:chOff x="15546" y="-4843508"/>
            <a:chExt cx="20069194" cy="7768014"/>
          </a:xfrm>
        </p:grpSpPr>
        <p:sp>
          <p:nvSpPr>
            <p:cNvPr id="371" name="Google Shape;371;p15"/>
            <p:cNvSpPr/>
            <p:nvPr/>
          </p:nvSpPr>
          <p:spPr>
            <a:xfrm>
              <a:off x="15546" y="-720737"/>
              <a:ext cx="20069194" cy="3645243"/>
            </a:xfrm>
            <a:custGeom>
              <a:rect b="b" l="l" r="r" t="t"/>
              <a:pathLst>
                <a:path extrusionOk="0" h="848224" w="5090474">
                  <a:moveTo>
                    <a:pt x="4966014" y="848224"/>
                  </a:moveTo>
                  <a:lnTo>
                    <a:pt x="124460" y="848224"/>
                  </a:lnTo>
                  <a:cubicBezTo>
                    <a:pt x="55880" y="848224"/>
                    <a:pt x="0" y="792344"/>
                    <a:pt x="0" y="723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66014" y="0"/>
                  </a:lnTo>
                  <a:cubicBezTo>
                    <a:pt x="5034594" y="0"/>
                    <a:pt x="5090474" y="55880"/>
                    <a:pt x="5090474" y="124460"/>
                  </a:cubicBezTo>
                  <a:lnTo>
                    <a:pt x="5090474" y="723764"/>
                  </a:lnTo>
                  <a:cubicBezTo>
                    <a:pt x="5090474" y="792344"/>
                    <a:pt x="5034594" y="848224"/>
                    <a:pt x="4966014" y="848224"/>
                  </a:cubicBezTo>
                  <a:close/>
                </a:path>
              </a:pathLst>
            </a:custGeom>
            <a:solidFill>
              <a:srgbClr val="3660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 txBox="1"/>
            <p:nvPr/>
          </p:nvSpPr>
          <p:spPr>
            <a:xfrm>
              <a:off x="8380986" y="-4843508"/>
              <a:ext cx="9088500" cy="3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800"/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Learning_rate : 5e-5</a:t>
              </a:r>
              <a:endParaRPr sz="2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342900" lvl="0" marL="342900" marR="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800"/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scheduler_type : cosine</a:t>
              </a:r>
              <a:endParaRPr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800"/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bath_size : 32</a:t>
              </a:r>
              <a:endParaRPr/>
            </a:p>
            <a:p>
              <a:pPr indent="-342900" lvl="0" marL="342900" marR="0" rtl="0" algn="l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800"/>
                <a:buFont typeface="Arial"/>
                <a:buChar char="•"/>
              </a:pPr>
              <a:r>
                <a:rPr lang="en-US" sz="28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Epoch : 3</a:t>
              </a:r>
              <a:endParaRPr/>
            </a:p>
          </p:txBody>
        </p:sp>
        <p:sp>
          <p:nvSpPr>
            <p:cNvPr id="373" name="Google Shape;373;p15"/>
            <p:cNvSpPr txBox="1"/>
            <p:nvPr/>
          </p:nvSpPr>
          <p:spPr>
            <a:xfrm>
              <a:off x="397801" y="-581861"/>
              <a:ext cx="6741000" cy="11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</a:t>
              </a:r>
              <a:endParaRPr b="1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5"/>
          <p:cNvSpPr txBox="1"/>
          <p:nvPr/>
        </p:nvSpPr>
        <p:spPr>
          <a:xfrm>
            <a:off x="2075025" y="778421"/>
            <a:ext cx="663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 결과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2669788" y="8634798"/>
            <a:ext cx="8001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Blank 처리 (긴 문자열 / 정확도 낮은 문자열)</a:t>
            </a:r>
            <a:endParaRPr/>
          </a:p>
          <a:p>
            <a:pPr indent="-342900" lvl="0" marL="3429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Konlpy 한국어 텍스트 분석 (조사/어미 삭제)</a:t>
            </a:r>
            <a:endParaRPr/>
          </a:p>
        </p:txBody>
      </p:sp>
      <p:grpSp>
        <p:nvGrpSpPr>
          <p:cNvPr id="376" name="Google Shape;376;p15"/>
          <p:cNvGrpSpPr/>
          <p:nvPr/>
        </p:nvGrpSpPr>
        <p:grpSpPr>
          <a:xfrm>
            <a:off x="980276" y="3414818"/>
            <a:ext cx="760674" cy="764083"/>
            <a:chOff x="0" y="0"/>
            <a:chExt cx="1014232" cy="1018777"/>
          </a:xfrm>
        </p:grpSpPr>
        <p:sp>
          <p:nvSpPr>
            <p:cNvPr id="377" name="Google Shape;377;p15"/>
            <p:cNvSpPr/>
            <p:nvPr/>
          </p:nvSpPr>
          <p:spPr>
            <a:xfrm>
              <a:off x="0" y="0"/>
              <a:ext cx="1014232" cy="101877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988082" y="5726058"/>
            <a:ext cx="760674" cy="764083"/>
            <a:chOff x="2273" y="0"/>
            <a:chExt cx="1014231" cy="1018777"/>
          </a:xfrm>
        </p:grpSpPr>
        <p:sp>
          <p:nvSpPr>
            <p:cNvPr id="380" name="Google Shape;380;p15"/>
            <p:cNvSpPr/>
            <p:nvPr/>
          </p:nvSpPr>
          <p:spPr>
            <a:xfrm>
              <a:off x="2273" y="0"/>
              <a:ext cx="1014231" cy="101877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 u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382" name="Google Shape;382;p15"/>
          <p:cNvGrpSpPr/>
          <p:nvPr/>
        </p:nvGrpSpPr>
        <p:grpSpPr>
          <a:xfrm>
            <a:off x="994899" y="8203681"/>
            <a:ext cx="760674" cy="764083"/>
            <a:chOff x="2273" y="0"/>
            <a:chExt cx="1014231" cy="1018777"/>
          </a:xfrm>
        </p:grpSpPr>
        <p:sp>
          <p:nvSpPr>
            <p:cNvPr id="383" name="Google Shape;383;p15"/>
            <p:cNvSpPr/>
            <p:nvPr/>
          </p:nvSpPr>
          <p:spPr>
            <a:xfrm>
              <a:off x="2273" y="0"/>
              <a:ext cx="1014231" cy="101877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 u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sp>
        <p:nvSpPr>
          <p:cNvPr id="385" name="Google Shape;385;p15"/>
          <p:cNvSpPr/>
          <p:nvPr/>
        </p:nvSpPr>
        <p:spPr>
          <a:xfrm>
            <a:off x="11630512" y="5542095"/>
            <a:ext cx="1460302" cy="11028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 cap="flat" cmpd="sng" w="25400">
            <a:solidFill>
              <a:srgbClr val="93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5"/>
          <p:cNvSpPr/>
          <p:nvPr/>
        </p:nvSpPr>
        <p:spPr>
          <a:xfrm>
            <a:off x="13489075" y="5171774"/>
            <a:ext cx="3657600" cy="2034623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 cap="flat" cmpd="sng" w="25400">
            <a:solidFill>
              <a:srgbClr val="93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5"/>
          <p:cNvSpPr txBox="1"/>
          <p:nvPr/>
        </p:nvSpPr>
        <p:spPr>
          <a:xfrm>
            <a:off x="14103782" y="5307747"/>
            <a:ext cx="24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endParaRPr b="1" sz="40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5"/>
          <p:cNvPicPr preferRelativeResize="0"/>
          <p:nvPr/>
        </p:nvPicPr>
        <p:blipFill rotWithShape="1">
          <a:blip r:embed="rId3">
            <a:alphaModFix/>
          </a:blip>
          <a:srcRect b="22993" l="87335" r="1200" t="21184"/>
          <a:stretch/>
        </p:blipFill>
        <p:spPr>
          <a:xfrm>
            <a:off x="14470700" y="6233225"/>
            <a:ext cx="19123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C2D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/>
          <p:nvPr/>
        </p:nvSpPr>
        <p:spPr>
          <a:xfrm>
            <a:off x="1524000" y="3238500"/>
            <a:ext cx="15163800" cy="5944552"/>
          </a:xfrm>
          <a:custGeom>
            <a:rect b="b" l="l" r="r" t="t"/>
            <a:pathLst>
              <a:path extrusionOk="0" h="2010873" w="3084415">
                <a:moveTo>
                  <a:pt x="2959955" y="2010873"/>
                </a:moveTo>
                <a:lnTo>
                  <a:pt x="124460" y="2010873"/>
                </a:lnTo>
                <a:cubicBezTo>
                  <a:pt x="55880" y="2010873"/>
                  <a:pt x="0" y="1954993"/>
                  <a:pt x="0" y="18864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59955" y="0"/>
                </a:lnTo>
                <a:cubicBezTo>
                  <a:pt x="3028535" y="0"/>
                  <a:pt x="3084415" y="55880"/>
                  <a:pt x="3084415" y="124460"/>
                </a:cubicBezTo>
                <a:lnTo>
                  <a:pt x="3084415" y="1886413"/>
                </a:lnTo>
                <a:cubicBezTo>
                  <a:pt x="3084415" y="1954993"/>
                  <a:pt x="3028535" y="2010873"/>
                  <a:pt x="2959955" y="2010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16"/>
          <p:cNvGrpSpPr/>
          <p:nvPr/>
        </p:nvGrpSpPr>
        <p:grpSpPr>
          <a:xfrm>
            <a:off x="1907330" y="3567904"/>
            <a:ext cx="988249" cy="260334"/>
            <a:chOff x="774" y="0"/>
            <a:chExt cx="1317665" cy="347112"/>
          </a:xfrm>
        </p:grpSpPr>
        <p:sp>
          <p:nvSpPr>
            <p:cNvPr id="395" name="Google Shape;395;p16"/>
            <p:cNvSpPr/>
            <p:nvPr/>
          </p:nvSpPr>
          <p:spPr>
            <a:xfrm>
              <a:off x="774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486825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972876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6"/>
          <p:cNvSpPr txBox="1"/>
          <p:nvPr/>
        </p:nvSpPr>
        <p:spPr>
          <a:xfrm>
            <a:off x="2002807" y="4901475"/>
            <a:ext cx="142824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AI hub 데이터를 사용한 Data </a:t>
            </a: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Augmentation</a:t>
            </a: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koelectra,  kobert, kcbert, tunic-electra, kobigbird 등 다양한 모델 시도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최적 하이퍼파라미터 서치: optuna, sweep이용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다양한 형태소 분석 모듈사용: Okt, Komoran, Kkma 등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374" y="1228066"/>
            <a:ext cx="10397538" cy="126660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6"/>
          <p:cNvSpPr txBox="1"/>
          <p:nvPr/>
        </p:nvSpPr>
        <p:spPr>
          <a:xfrm>
            <a:off x="1837133" y="1445871"/>
            <a:ext cx="55955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자체 평가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015707" y="2450428"/>
            <a:ext cx="6725334" cy="6703439"/>
          </a:xfrm>
          <a:custGeom>
            <a:rect b="b" l="l" r="r" t="t"/>
            <a:pathLst>
              <a:path extrusionOk="0" h="2783840" w="2978138">
                <a:moveTo>
                  <a:pt x="2853678" y="2783840"/>
                </a:moveTo>
                <a:lnTo>
                  <a:pt x="124460" y="2783840"/>
                </a:lnTo>
                <a:cubicBezTo>
                  <a:pt x="55880" y="2783840"/>
                  <a:pt x="0" y="2727960"/>
                  <a:pt x="0" y="2659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53679" y="0"/>
                </a:lnTo>
                <a:cubicBezTo>
                  <a:pt x="2922258" y="0"/>
                  <a:pt x="2978138" y="55880"/>
                  <a:pt x="2978138" y="124460"/>
                </a:cubicBezTo>
                <a:lnTo>
                  <a:pt x="2978138" y="2659380"/>
                </a:lnTo>
                <a:cubicBezTo>
                  <a:pt x="2978138" y="2727960"/>
                  <a:pt x="2922258" y="2783840"/>
                  <a:pt x="2853679" y="2783840"/>
                </a:cubicBezTo>
                <a:close/>
              </a:path>
            </a:pathLst>
          </a:custGeom>
          <a:solidFill>
            <a:srgbClr val="152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028700" y="1059708"/>
            <a:ext cx="6730587" cy="1161678"/>
          </a:xfrm>
          <a:custGeom>
            <a:rect b="b" l="l" r="r" t="t"/>
            <a:pathLst>
              <a:path extrusionOk="0" h="1077622" w="6243576">
                <a:moveTo>
                  <a:pt x="5689856" y="1077622"/>
                </a:moveTo>
                <a:lnTo>
                  <a:pt x="553720" y="1077622"/>
                </a:lnTo>
                <a:cubicBezTo>
                  <a:pt x="247650" y="1077622"/>
                  <a:pt x="0" y="836359"/>
                  <a:pt x="0" y="539427"/>
                </a:cubicBezTo>
                <a:cubicBezTo>
                  <a:pt x="0" y="241257"/>
                  <a:pt x="247650" y="0"/>
                  <a:pt x="553720" y="0"/>
                </a:cubicBezTo>
                <a:lnTo>
                  <a:pt x="5689856" y="0"/>
                </a:lnTo>
                <a:cubicBezTo>
                  <a:pt x="5995926" y="0"/>
                  <a:pt x="6243576" y="241257"/>
                  <a:pt x="6243576" y="539427"/>
                </a:cubicBezTo>
                <a:cubicBezTo>
                  <a:pt x="6242306" y="836359"/>
                  <a:pt x="5994656" y="1077622"/>
                  <a:pt x="5689856" y="1077622"/>
                </a:cubicBezTo>
                <a:close/>
              </a:path>
            </a:pathLst>
          </a:custGeom>
          <a:solidFill>
            <a:srgbClr val="152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8455314" y="965383"/>
            <a:ext cx="8803986" cy="8229600"/>
          </a:xfrm>
          <a:custGeom>
            <a:rect b="b" l="l" r="r" t="t"/>
            <a:pathLst>
              <a:path extrusionOk="0" h="2783840" w="2978138">
                <a:moveTo>
                  <a:pt x="2853678" y="2783840"/>
                </a:moveTo>
                <a:lnTo>
                  <a:pt x="124460" y="2783840"/>
                </a:lnTo>
                <a:cubicBezTo>
                  <a:pt x="55880" y="2783840"/>
                  <a:pt x="0" y="2727960"/>
                  <a:pt x="0" y="2659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53679" y="0"/>
                </a:lnTo>
                <a:cubicBezTo>
                  <a:pt x="2922258" y="0"/>
                  <a:pt x="2978138" y="55880"/>
                  <a:pt x="2978138" y="124460"/>
                </a:cubicBezTo>
                <a:lnTo>
                  <a:pt x="2978138" y="2659380"/>
                </a:lnTo>
                <a:cubicBezTo>
                  <a:pt x="2978138" y="2727960"/>
                  <a:pt x="2922258" y="2783840"/>
                  <a:pt x="2853679" y="2783840"/>
                </a:cubicBezTo>
                <a:close/>
              </a:path>
            </a:pathLst>
          </a:custGeom>
          <a:solidFill>
            <a:srgbClr val="1525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2"/>
          <p:cNvGrpSpPr/>
          <p:nvPr/>
        </p:nvGrpSpPr>
        <p:grpSpPr>
          <a:xfrm>
            <a:off x="8894807" y="1394179"/>
            <a:ext cx="988249" cy="260334"/>
            <a:chOff x="774" y="0"/>
            <a:chExt cx="1317665" cy="347112"/>
          </a:xfrm>
        </p:grpSpPr>
        <p:sp>
          <p:nvSpPr>
            <p:cNvPr id="103" name="Google Shape;103;p2"/>
            <p:cNvSpPr/>
            <p:nvPr/>
          </p:nvSpPr>
          <p:spPr>
            <a:xfrm>
              <a:off x="774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86825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72876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2096951" y="1210942"/>
            <a:ext cx="4562845" cy="85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1" sz="5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753600" y="3009900"/>
            <a:ext cx="6358694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프로젝트 개요</a:t>
            </a:r>
            <a:endParaRPr b="1" sz="3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9753600" y="4067989"/>
            <a:ext cx="6358694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프로젝트 팀 구성 및 역할</a:t>
            </a:r>
            <a:endParaRPr b="1" sz="3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753600" y="5126078"/>
            <a:ext cx="6358694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프로젝트 진행 프로세스</a:t>
            </a:r>
            <a:endParaRPr b="1" sz="3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action="ppaction://hlinksldjump"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777412" y="6189788"/>
            <a:ext cx="6358694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프로젝트 결과</a:t>
            </a:r>
            <a:endParaRPr b="1" sz="3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782175" y="7243322"/>
            <a:ext cx="6358694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자체 평가 및 보안</a:t>
            </a:r>
            <a:endParaRPr b="1" sz="3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1024" y="2872646"/>
            <a:ext cx="6314700" cy="585900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C2D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d7c3440c82_0_23"/>
          <p:cNvSpPr/>
          <p:nvPr/>
        </p:nvSpPr>
        <p:spPr>
          <a:xfrm>
            <a:off x="1512650" y="3176900"/>
            <a:ext cx="15167611" cy="5942130"/>
          </a:xfrm>
          <a:custGeom>
            <a:rect b="b" l="l" r="r" t="t"/>
            <a:pathLst>
              <a:path extrusionOk="0" h="2010873" w="3084415">
                <a:moveTo>
                  <a:pt x="2959955" y="2010873"/>
                </a:moveTo>
                <a:lnTo>
                  <a:pt x="124460" y="2010873"/>
                </a:lnTo>
                <a:cubicBezTo>
                  <a:pt x="55880" y="2010873"/>
                  <a:pt x="0" y="1954993"/>
                  <a:pt x="0" y="18864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59955" y="0"/>
                </a:lnTo>
                <a:cubicBezTo>
                  <a:pt x="3028535" y="0"/>
                  <a:pt x="3084415" y="55880"/>
                  <a:pt x="3084415" y="124460"/>
                </a:cubicBezTo>
                <a:lnTo>
                  <a:pt x="3084415" y="1886413"/>
                </a:lnTo>
                <a:cubicBezTo>
                  <a:pt x="3084415" y="1954993"/>
                  <a:pt x="3028535" y="2010873"/>
                  <a:pt x="2959955" y="2010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g1d7c3440c82_0_23"/>
          <p:cNvGrpSpPr/>
          <p:nvPr/>
        </p:nvGrpSpPr>
        <p:grpSpPr>
          <a:xfrm>
            <a:off x="1907330" y="3567904"/>
            <a:ext cx="989845" cy="261938"/>
            <a:chOff x="774" y="0"/>
            <a:chExt cx="1319794" cy="349250"/>
          </a:xfrm>
        </p:grpSpPr>
        <p:sp>
          <p:nvSpPr>
            <p:cNvPr id="407" name="Google Shape;407;g1d7c3440c82_0_23"/>
            <p:cNvSpPr/>
            <p:nvPr/>
          </p:nvSpPr>
          <p:spPr>
            <a:xfrm>
              <a:off x="774" y="0"/>
              <a:ext cx="347692" cy="349250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g1d7c3440c82_0_23"/>
            <p:cNvSpPr/>
            <p:nvPr/>
          </p:nvSpPr>
          <p:spPr>
            <a:xfrm>
              <a:off x="486825" y="0"/>
              <a:ext cx="347692" cy="349250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1d7c3440c82_0_23"/>
            <p:cNvSpPr/>
            <p:nvPr/>
          </p:nvSpPr>
          <p:spPr>
            <a:xfrm>
              <a:off x="972876" y="0"/>
              <a:ext cx="347692" cy="349250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g1d7c3440c82_0_23"/>
          <p:cNvSpPr txBox="1"/>
          <p:nvPr/>
        </p:nvSpPr>
        <p:spPr>
          <a:xfrm>
            <a:off x="1955257" y="4262450"/>
            <a:ext cx="14282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체계화된 진행순서를 통한 빠른 문제 파악의 필요성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Calibri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TPU 등의 병렬 컴퓨팅 친화적 코드의 장점 활용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Calibri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Layer Freezing 적극적 활용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3500"/>
              <a:buFont typeface="Calibri"/>
              <a:buChar char="•"/>
            </a:pPr>
            <a:r>
              <a:rPr lang="en-US" sz="35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GPU 메모리 부족으로 인한 시도 부족</a:t>
            </a:r>
            <a:endParaRPr sz="35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1d7c3440c8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374" y="1228066"/>
            <a:ext cx="10397540" cy="126660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d7c3440c82_0_23"/>
          <p:cNvSpPr txBox="1"/>
          <p:nvPr/>
        </p:nvSpPr>
        <p:spPr>
          <a:xfrm>
            <a:off x="1837133" y="1445871"/>
            <a:ext cx="559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보완점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087" y="1405419"/>
            <a:ext cx="10799825" cy="757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98439" y="8984932"/>
            <a:ext cx="706759" cy="70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75320" y="8984932"/>
            <a:ext cx="706759" cy="706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19"/>
          <p:cNvGrpSpPr/>
          <p:nvPr/>
        </p:nvGrpSpPr>
        <p:grpSpPr>
          <a:xfrm>
            <a:off x="5178458" y="4305300"/>
            <a:ext cx="7959532" cy="2393213"/>
            <a:chOff x="-773" y="-171450"/>
            <a:chExt cx="10612709" cy="3190952"/>
          </a:xfrm>
        </p:grpSpPr>
        <p:sp>
          <p:nvSpPr>
            <p:cNvPr id="421" name="Google Shape;421;p19"/>
            <p:cNvSpPr txBox="1"/>
            <p:nvPr/>
          </p:nvSpPr>
          <p:spPr>
            <a:xfrm>
              <a:off x="0" y="-171450"/>
              <a:ext cx="10611936" cy="1511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 u="none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감사합니다</a:t>
              </a:r>
              <a:endParaRPr b="1" sz="8800" u="none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 txBox="1"/>
            <p:nvPr/>
          </p:nvSpPr>
          <p:spPr>
            <a:xfrm>
              <a:off x="-773" y="2215863"/>
              <a:ext cx="10611936" cy="803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궁금한 부분 질문해주세요~!</a:t>
              </a:r>
              <a:endParaRPr b="1" sz="40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4175695" y="1775179"/>
            <a:ext cx="988249" cy="260334"/>
            <a:chOff x="774" y="0"/>
            <a:chExt cx="1317665" cy="347112"/>
          </a:xfrm>
        </p:grpSpPr>
        <p:sp>
          <p:nvSpPr>
            <p:cNvPr id="424" name="Google Shape;424;p19"/>
            <p:cNvSpPr/>
            <p:nvPr/>
          </p:nvSpPr>
          <p:spPr>
            <a:xfrm>
              <a:off x="774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486825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972876" y="0"/>
              <a:ext cx="345563" cy="34711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566b251fe_11_3"/>
          <p:cNvSpPr txBox="1"/>
          <p:nvPr/>
        </p:nvSpPr>
        <p:spPr>
          <a:xfrm>
            <a:off x="1137850" y="756646"/>
            <a:ext cx="663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추가자료</a:t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d566b251fe_11_3"/>
          <p:cNvSpPr txBox="1"/>
          <p:nvPr/>
        </p:nvSpPr>
        <p:spPr>
          <a:xfrm>
            <a:off x="3616428" y="9097575"/>
            <a:ext cx="377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베이지안 최적화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d566b251fe_1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425" y="1526150"/>
            <a:ext cx="13168908" cy="74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d566b251fe_1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44021"/>
            <a:ext cx="3311628" cy="238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d7c3440c82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50" y="3140313"/>
            <a:ext cx="9300526" cy="548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d7c3440c82_1_53"/>
          <p:cNvSpPr txBox="1"/>
          <p:nvPr/>
        </p:nvSpPr>
        <p:spPr>
          <a:xfrm>
            <a:off x="1137850" y="756646"/>
            <a:ext cx="663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추가자료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d7c3440c82_1_53"/>
          <p:cNvSpPr txBox="1"/>
          <p:nvPr/>
        </p:nvSpPr>
        <p:spPr>
          <a:xfrm>
            <a:off x="3990853" y="8928925"/>
            <a:ext cx="377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허깅페이스 API 활용 앙상블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566b251fe_8_3"/>
          <p:cNvSpPr txBox="1"/>
          <p:nvPr/>
        </p:nvSpPr>
        <p:spPr>
          <a:xfrm>
            <a:off x="1137850" y="756650"/>
            <a:ext cx="1047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Bigbird 모델의 구조</a:t>
            </a:r>
            <a:endParaRPr b="1" sz="6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7" name="Google Shape;447;g1d566b251fe_8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50" y="1864850"/>
            <a:ext cx="9720650" cy="78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d566b251fe_8_3"/>
          <p:cNvSpPr txBox="1"/>
          <p:nvPr/>
        </p:nvSpPr>
        <p:spPr>
          <a:xfrm>
            <a:off x="11617450" y="1864850"/>
            <a:ext cx="6267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Using </a:t>
            </a:r>
            <a:r>
              <a:rPr b="1" lang="en-US" sz="2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Sparse Attention : Full attention이 아닌</a:t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Global Atterntion(글로벌 토큰에 대한 어텐션) + Window Attention(주변부 어텐션) + Random Attention</a:t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566b251fe_8_10"/>
          <p:cNvSpPr txBox="1"/>
          <p:nvPr/>
        </p:nvSpPr>
        <p:spPr>
          <a:xfrm>
            <a:off x="1137850" y="756650"/>
            <a:ext cx="1047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Electra </a:t>
            </a:r>
            <a:r>
              <a:rPr b="1" lang="en-US" sz="6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모델의 구조</a:t>
            </a:r>
            <a:endParaRPr b="1" sz="6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4" name="Google Shape;454;g1d566b251fe_8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43" y="2045350"/>
            <a:ext cx="8151107" cy="53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d566b251fe_8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225" y="7195275"/>
            <a:ext cx="9232250" cy="28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C2D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5578338" y="3658428"/>
            <a:ext cx="4000500" cy="2198628"/>
          </a:xfrm>
          <a:prstGeom prst="uturnArrow">
            <a:avLst>
              <a:gd fmla="val 14861" name="adj1"/>
              <a:gd fmla="val 19489" name="adj2"/>
              <a:gd fmla="val 17505" name="adj3"/>
              <a:gd fmla="val 33064" name="adj4"/>
              <a:gd fmla="val 100000" name="adj5"/>
            </a:avLst>
          </a:prstGeom>
          <a:solidFill>
            <a:srgbClr val="1525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66800" y="900943"/>
            <a:ext cx="6910589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b="1" sz="7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130218" y="3030443"/>
            <a:ext cx="6785037" cy="5796069"/>
          </a:xfrm>
          <a:prstGeom prst="roundRect">
            <a:avLst>
              <a:gd fmla="val 16667" name="adj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8590605" y="5928478"/>
            <a:ext cx="11533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🤖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4354865" y="5430837"/>
            <a:ext cx="135842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👨🏻‍💻</a:t>
            </a:r>
            <a:endParaRPr/>
          </a:p>
        </p:txBody>
      </p:sp>
      <p:grpSp>
        <p:nvGrpSpPr>
          <p:cNvPr id="122" name="Google Shape;122;p3"/>
          <p:cNvGrpSpPr/>
          <p:nvPr/>
        </p:nvGrpSpPr>
        <p:grpSpPr>
          <a:xfrm>
            <a:off x="1475484" y="3590107"/>
            <a:ext cx="6017093" cy="4699799"/>
            <a:chOff x="1279874" y="3771900"/>
            <a:chExt cx="7471599" cy="5159257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9874" y="3771900"/>
              <a:ext cx="7471599" cy="51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/>
            <p:nvPr/>
          </p:nvSpPr>
          <p:spPr>
            <a:xfrm>
              <a:off x="3276600" y="7505700"/>
              <a:ext cx="2667000" cy="498943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4B6F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8007721" y="4278148"/>
            <a:ext cx="2280432" cy="802583"/>
          </a:xfrm>
          <a:prstGeom prst="ellipse">
            <a:avLst/>
          </a:prstGeom>
          <a:solidFill>
            <a:srgbClr val="4B6FED"/>
          </a:solidFill>
          <a:ln cap="flat" cmpd="sng" w="25400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 flipH="1" rot="10800000">
            <a:off x="9016521" y="7100176"/>
            <a:ext cx="5412963" cy="1600200"/>
          </a:xfrm>
          <a:prstGeom prst="bentArrow">
            <a:avLst>
              <a:gd fmla="val 23186" name="adj1"/>
              <a:gd fmla="val 25000" name="adj2"/>
              <a:gd fmla="val 28628" name="adj3"/>
              <a:gd fmla="val 43750" name="adj4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9296401" y="7903857"/>
            <a:ext cx="3857682" cy="762000"/>
          </a:xfrm>
          <a:prstGeom prst="ellipse">
            <a:avLst/>
          </a:prstGeom>
          <a:solidFill>
            <a:srgbClr val="4B6FED"/>
          </a:solidFill>
          <a:ln cap="flat" cmpd="sng" w="25400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13438884" y="7618471"/>
            <a:ext cx="3581399" cy="1411229"/>
            <a:chOff x="13103158" y="2581392"/>
            <a:chExt cx="3581399" cy="1411229"/>
          </a:xfrm>
        </p:grpSpPr>
        <p:sp>
          <p:nvSpPr>
            <p:cNvPr id="129" name="Google Shape;129;p3"/>
            <p:cNvSpPr/>
            <p:nvPr/>
          </p:nvSpPr>
          <p:spPr>
            <a:xfrm>
              <a:off x="13103158" y="2581392"/>
              <a:ext cx="3581399" cy="1411229"/>
            </a:xfrm>
            <a:prstGeom prst="roundRect">
              <a:avLst>
                <a:gd fmla="val 16667" name="adj"/>
              </a:avLst>
            </a:prstGeom>
            <a:solidFill>
              <a:srgbClr val="152544"/>
            </a:solidFill>
            <a:ln cap="flat" cmpd="sng" w="25400">
              <a:solidFill>
                <a:srgbClr val="1525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3"/>
            <p:cNvPicPr preferRelativeResize="0"/>
            <p:nvPr/>
          </p:nvPicPr>
          <p:blipFill rotWithShape="1">
            <a:blip r:embed="rId4">
              <a:alphaModFix/>
            </a:blip>
            <a:srcRect b="279" l="5014" r="63794" t="89571"/>
            <a:stretch/>
          </p:blipFill>
          <p:spPr>
            <a:xfrm>
              <a:off x="13342804" y="2809991"/>
              <a:ext cx="3113153" cy="898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3"/>
          <p:cNvSpPr/>
          <p:nvPr/>
        </p:nvSpPr>
        <p:spPr>
          <a:xfrm rot="10800000">
            <a:off x="9697033" y="3658428"/>
            <a:ext cx="3105383" cy="3224418"/>
          </a:xfrm>
          <a:prstGeom prst="bentArrow">
            <a:avLst>
              <a:gd fmla="val 14215" name="adj1"/>
              <a:gd fmla="val 15563" name="adj2"/>
              <a:gd fmla="val 15293" name="adj3"/>
              <a:gd fmla="val 43750" name="adj4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0640179" y="5923364"/>
            <a:ext cx="2280432" cy="802583"/>
          </a:xfrm>
          <a:prstGeom prst="ellipse">
            <a:avLst/>
          </a:prstGeom>
          <a:solidFill>
            <a:srgbClr val="4B6FED"/>
          </a:solidFill>
          <a:ln cap="flat" cmpd="sng" w="25400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14694472" y="6725947"/>
            <a:ext cx="679213" cy="107542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52544"/>
          </a:solidFill>
          <a:ln cap="flat" cmpd="sng" w="25400">
            <a:solidFill>
              <a:srgbClr val="1525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3"/>
          <p:cNvGrpSpPr/>
          <p:nvPr/>
        </p:nvGrpSpPr>
        <p:grpSpPr>
          <a:xfrm>
            <a:off x="11138834" y="2828306"/>
            <a:ext cx="4712556" cy="1944629"/>
            <a:chOff x="13305117" y="5990724"/>
            <a:chExt cx="3105672" cy="1243309"/>
          </a:xfrm>
        </p:grpSpPr>
        <p:sp>
          <p:nvSpPr>
            <p:cNvPr id="135" name="Google Shape;135;p3"/>
            <p:cNvSpPr/>
            <p:nvPr/>
          </p:nvSpPr>
          <p:spPr>
            <a:xfrm>
              <a:off x="13305117" y="5990724"/>
              <a:ext cx="3105672" cy="1243309"/>
            </a:xfrm>
            <a:prstGeom prst="wedgeRoundRectCallout">
              <a:avLst>
                <a:gd fmla="val 31610" name="adj1"/>
                <a:gd fmla="val 73105" name="adj2"/>
                <a:gd fmla="val 16667" name="adj3"/>
              </a:avLst>
            </a:prstGeom>
            <a:solidFill>
              <a:srgbClr val="152544"/>
            </a:solidFill>
            <a:ln cap="flat" cmpd="sng" w="25400">
              <a:solidFill>
                <a:srgbClr val="1525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" name="Google Shape;136;p3"/>
            <p:cNvPicPr preferRelativeResize="0"/>
            <p:nvPr/>
          </p:nvPicPr>
          <p:blipFill rotWithShape="1">
            <a:blip r:embed="rId4">
              <a:alphaModFix/>
            </a:blip>
            <a:srcRect b="17407" l="43393" r="29185" t="74615"/>
            <a:stretch/>
          </p:blipFill>
          <p:spPr>
            <a:xfrm>
              <a:off x="13448153" y="6591300"/>
              <a:ext cx="1806914" cy="46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"/>
            <p:cNvPicPr preferRelativeResize="0"/>
            <p:nvPr/>
          </p:nvPicPr>
          <p:blipFill rotWithShape="1">
            <a:blip r:embed="rId4">
              <a:alphaModFix/>
            </a:blip>
            <a:srcRect b="17673" l="2467" r="55781" t="74476"/>
            <a:stretch/>
          </p:blipFill>
          <p:spPr>
            <a:xfrm>
              <a:off x="13448153" y="6150714"/>
              <a:ext cx="2751328" cy="45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"/>
          <p:cNvSpPr txBox="1"/>
          <p:nvPr/>
        </p:nvSpPr>
        <p:spPr>
          <a:xfrm>
            <a:off x="11249724" y="2122649"/>
            <a:ext cx="23762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1" sz="28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15530750" y="6935125"/>
            <a:ext cx="23762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1" sz="28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2068369" y="2805432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7249886" y="7141281"/>
            <a:ext cx="4145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Levenshtein code 구현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Post-processing (konlpy)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(7e-5, 9e-5)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PPT 제작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Ubuntu 서버 GPU 셋팅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프로젝트 팀 구성 및 역할</a:t>
            </a:r>
            <a:endParaRPr sz="7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7239000" y="2805431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2534555" y="2720972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8229600" y="6338038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김수현</a:t>
            </a:r>
            <a:endParaRPr/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631" y="2818131"/>
            <a:ext cx="2738625" cy="27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2889819" y="6338038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송민석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3563600" y="6301020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박지수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964984" y="7141281"/>
            <a:ext cx="4145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compatible</a:t>
            </a: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code 구현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코드의 프레임워크화화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Post-processing (optuna)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(1e-5, 2e-5)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Huggingface API Adaption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2877800" y="7132210"/>
            <a:ext cx="4145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하이퍼파라미터 실험: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(3e-5, 4e-5)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1400" y="3255200"/>
            <a:ext cx="2320196" cy="232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313" y="3122300"/>
            <a:ext cx="2586000" cy="25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2068369" y="2805432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프로젝트 팀 구성 및 역할</a:t>
            </a:r>
            <a:endParaRPr sz="7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7239000" y="2805431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2534555" y="2720972"/>
            <a:ext cx="3173889" cy="3219749"/>
          </a:xfrm>
          <a:prstGeom prst="ellipse">
            <a:avLst/>
          </a:prstGeom>
          <a:solidFill>
            <a:srgbClr val="B7CCE4"/>
          </a:solidFill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8229600" y="6338038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임광재</a:t>
            </a:r>
            <a:endParaRPr b="1" sz="28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2889819" y="6338038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이정선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13563600" y="6301020"/>
            <a:ext cx="1566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유정수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1964984" y="7141281"/>
            <a:ext cx="414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Wandb Sweep code 구현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(15e-5, 5e-6)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ppt 추가, 수정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7543800" y="7141281"/>
            <a:ext cx="4145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하이퍼파라미터 실험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(11e-5, 13e-5)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2877800" y="7184539"/>
            <a:ext cx="4145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post-process(분석)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Kobigbird (5e-5, 6e-5)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993" y="3170750"/>
            <a:ext cx="2320195" cy="23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4587" y="3013938"/>
            <a:ext cx="2633825" cy="26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850" y="3568904"/>
            <a:ext cx="1412450" cy="16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C2D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프로젝트 진행 프로세스</a:t>
            </a:r>
            <a:endParaRPr b="1" sz="72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1028699" y="3672733"/>
            <a:ext cx="3097351" cy="2885762"/>
            <a:chOff x="-1" y="-28575"/>
            <a:chExt cx="4129801" cy="3847683"/>
          </a:xfrm>
        </p:grpSpPr>
        <p:sp>
          <p:nvSpPr>
            <p:cNvPr id="180" name="Google Shape;180;p6"/>
            <p:cNvSpPr txBox="1"/>
            <p:nvPr/>
          </p:nvSpPr>
          <p:spPr>
            <a:xfrm>
              <a:off x="-1" y="802308"/>
              <a:ext cx="41298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코드의 범용성을 위해 Huggingface trainer를 이용해 코드 구성(병렬화)</a:t>
              </a:r>
              <a:endParaRPr sz="21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HF Datasets를 이용한 커스텀 데이터셋 구축</a:t>
              </a:r>
              <a:endParaRPr sz="21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Baseline code 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>
            <a:off x="13872607" y="3557943"/>
            <a:ext cx="3097350" cy="2100922"/>
            <a:chOff x="0" y="-28575"/>
            <a:chExt cx="4129800" cy="2801229"/>
          </a:xfrm>
        </p:grpSpPr>
        <p:sp>
          <p:nvSpPr>
            <p:cNvPr id="183" name="Google Shape;183;p6"/>
            <p:cNvSpPr txBox="1"/>
            <p:nvPr/>
          </p:nvSpPr>
          <p:spPr>
            <a:xfrm>
              <a:off x="0" y="802554"/>
              <a:ext cx="41298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Koelectra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Ensemble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Kobigbird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여러가지 모델 비교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9606901" y="3543908"/>
            <a:ext cx="3130007" cy="1540757"/>
            <a:chOff x="-43543" y="-28575"/>
            <a:chExt cx="4173343" cy="2054343"/>
          </a:xfrm>
        </p:grpSpPr>
        <p:sp>
          <p:nvSpPr>
            <p:cNvPr id="186" name="Google Shape;186;p6"/>
            <p:cNvSpPr txBox="1"/>
            <p:nvPr/>
          </p:nvSpPr>
          <p:spPr>
            <a:xfrm>
              <a:off x="-43543" y="794268"/>
              <a:ext cx="4129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자체 검증을 위한 코드 구현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Levenshtein distance</a:t>
              </a:r>
              <a:endParaRPr sz="2600"/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3854471" y="7250279"/>
            <a:ext cx="3133623" cy="1527352"/>
            <a:chOff x="-48364" y="-28575"/>
            <a:chExt cx="4178164" cy="2036468"/>
          </a:xfrm>
        </p:grpSpPr>
        <p:sp>
          <p:nvSpPr>
            <p:cNvPr id="189" name="Google Shape;189;p6"/>
            <p:cNvSpPr txBox="1"/>
            <p:nvPr/>
          </p:nvSpPr>
          <p:spPr>
            <a:xfrm>
              <a:off x="-48364" y="776393"/>
              <a:ext cx="4129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blank 처리 (optuna)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형태소 분석 (konlpy)</a:t>
              </a: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00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post process 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1008742" y="7315577"/>
            <a:ext cx="3137251" cy="1635072"/>
            <a:chOff x="-53201" y="-28575"/>
            <a:chExt cx="4183001" cy="2180096"/>
          </a:xfrm>
        </p:grpSpPr>
        <p:sp>
          <p:nvSpPr>
            <p:cNvPr id="192" name="Google Shape;192;p6"/>
            <p:cNvSpPr txBox="1"/>
            <p:nvPr/>
          </p:nvSpPr>
          <p:spPr>
            <a:xfrm>
              <a:off x="-53201" y="920021"/>
              <a:ext cx="4129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뉴스 기사 기계독해 dataset 추가</a:t>
              </a:r>
              <a:endParaRPr/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Ai hub 데이터 추가 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5244448" y="7315575"/>
            <a:ext cx="3822075" cy="1089129"/>
            <a:chOff x="-16" y="-115111"/>
            <a:chExt cx="5096100" cy="1452173"/>
          </a:xfrm>
        </p:grpSpPr>
        <p:sp>
          <p:nvSpPr>
            <p:cNvPr id="195" name="Google Shape;195;p6"/>
            <p:cNvSpPr txBox="1"/>
            <p:nvPr/>
          </p:nvSpPr>
          <p:spPr>
            <a:xfrm>
              <a:off x="97064" y="776908"/>
              <a:ext cx="4129767" cy="560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-16" y="-115111"/>
              <a:ext cx="50961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Sweep 파라미터 최적화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7" name="Google Shape;197;p6"/>
          <p:cNvCxnSpPr/>
          <p:nvPr/>
        </p:nvCxnSpPr>
        <p:spPr>
          <a:xfrm flipH="1" rot="10800000">
            <a:off x="1029061" y="6732661"/>
            <a:ext cx="16230000" cy="18900"/>
          </a:xfrm>
          <a:prstGeom prst="straightConnector1">
            <a:avLst/>
          </a:prstGeom>
          <a:noFill/>
          <a:ln cap="rnd" cmpd="sng" w="285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6"/>
          <p:cNvSpPr/>
          <p:nvPr/>
        </p:nvSpPr>
        <p:spPr>
          <a:xfrm>
            <a:off x="1160359" y="6588111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5448917" y="65785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9737476" y="65785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14026034" y="65785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5303099" y="3613066"/>
            <a:ext cx="3126740" cy="2049574"/>
            <a:chOff x="-39187" y="-28575"/>
            <a:chExt cx="4168987" cy="2732765"/>
          </a:xfrm>
        </p:grpSpPr>
        <p:sp>
          <p:nvSpPr>
            <p:cNvPr id="203" name="Google Shape;203;p6"/>
            <p:cNvSpPr txBox="1"/>
            <p:nvPr/>
          </p:nvSpPr>
          <p:spPr>
            <a:xfrm>
              <a:off x="-39187" y="734090"/>
              <a:ext cx="41298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wandb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Hugging face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0" y="-28575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협업 방식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6"/>
          <p:cNvGrpSpPr/>
          <p:nvPr/>
        </p:nvGrpSpPr>
        <p:grpSpPr>
          <a:xfrm>
            <a:off x="9623235" y="7240676"/>
            <a:ext cx="3097350" cy="2100495"/>
            <a:chOff x="-5690033" y="8846977"/>
            <a:chExt cx="4129800" cy="2800660"/>
          </a:xfrm>
        </p:grpSpPr>
        <p:sp>
          <p:nvSpPr>
            <p:cNvPr id="206" name="Google Shape;206;p6"/>
            <p:cNvSpPr txBox="1"/>
            <p:nvPr/>
          </p:nvSpPr>
          <p:spPr>
            <a:xfrm>
              <a:off x="-5690033" y="9677537"/>
              <a:ext cx="41298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메모리 절약을 위한 코드 추가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2544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GPU 서버 대여</a:t>
              </a:r>
              <a:endParaRPr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 txBox="1"/>
            <p:nvPr/>
          </p:nvSpPr>
          <p:spPr>
            <a:xfrm>
              <a:off x="-5690033" y="8846977"/>
              <a:ext cx="412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152544"/>
                  </a:solidFill>
                  <a:latin typeface="Calibri"/>
                  <a:ea typeface="Calibri"/>
                  <a:cs typeface="Calibri"/>
                  <a:sym typeface="Calibri"/>
                </a:rPr>
                <a:t>GPU 사용량 축소</a:t>
              </a:r>
              <a:endParaRPr b="1" sz="2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"/>
          <p:cNvSpPr txBox="1"/>
          <p:nvPr/>
        </p:nvSpPr>
        <p:spPr>
          <a:xfrm>
            <a:off x="5244439" y="7973961"/>
            <a:ext cx="3097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Epoch/batch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learning_rate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4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SEED</a:t>
            </a:r>
            <a:endParaRPr sz="24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6"/>
          <p:cNvCxnSpPr/>
          <p:nvPr/>
        </p:nvCxnSpPr>
        <p:spPr>
          <a:xfrm flipH="1" rot="10800000">
            <a:off x="1062911" y="3016461"/>
            <a:ext cx="16230000" cy="18900"/>
          </a:xfrm>
          <a:prstGeom prst="straightConnector1">
            <a:avLst/>
          </a:prstGeom>
          <a:noFill/>
          <a:ln cap="rnd" cmpd="sng" w="285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6"/>
          <p:cNvSpPr/>
          <p:nvPr/>
        </p:nvSpPr>
        <p:spPr>
          <a:xfrm>
            <a:off x="1194209" y="2871911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5482767" y="28623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9771326" y="28623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14059884" y="2862386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/>
        </p:nvSpPr>
        <p:spPr>
          <a:xfrm>
            <a:off x="1192951" y="912775"/>
            <a:ext cx="536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협업 방식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10492372" y="2312200"/>
            <a:ext cx="46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aaa</a:t>
            </a:r>
            <a:endParaRPr sz="36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33373" t="0"/>
          <a:stretch/>
        </p:blipFill>
        <p:spPr>
          <a:xfrm>
            <a:off x="6450372" y="2752765"/>
            <a:ext cx="5336153" cy="52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/>
          <p:nvPr/>
        </p:nvSpPr>
        <p:spPr>
          <a:xfrm>
            <a:off x="2158150" y="8522125"/>
            <a:ext cx="2777700" cy="8283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Git gub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7779450" y="8522125"/>
            <a:ext cx="2777700" cy="8283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hugging face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13381500" y="8522125"/>
            <a:ext cx="2777700" cy="8283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wandb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52534" t="0"/>
          <a:stretch/>
        </p:blipFill>
        <p:spPr>
          <a:xfrm>
            <a:off x="888150" y="2752765"/>
            <a:ext cx="5336143" cy="525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5">
            <a:alphaModFix/>
          </a:blip>
          <a:srcRect b="0" l="0" r="41653" t="0"/>
          <a:stretch/>
        </p:blipFill>
        <p:spPr>
          <a:xfrm>
            <a:off x="12012598" y="2752765"/>
            <a:ext cx="5336153" cy="525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/>
        </p:nvSpPr>
        <p:spPr>
          <a:xfrm>
            <a:off x="1113254" y="857857"/>
            <a:ext cx="849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GPU 사용량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1331061" y="2290408"/>
            <a:ext cx="5890530" cy="6122155"/>
            <a:chOff x="866050" y="2464600"/>
            <a:chExt cx="6807501" cy="7248585"/>
          </a:xfrm>
        </p:grpSpPr>
        <p:pic>
          <p:nvPicPr>
            <p:cNvPr id="232" name="Google Shape;23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6050" y="2464600"/>
              <a:ext cx="6807501" cy="72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8"/>
            <p:cNvSpPr/>
            <p:nvPr/>
          </p:nvSpPr>
          <p:spPr>
            <a:xfrm>
              <a:off x="1283900" y="5819150"/>
              <a:ext cx="5971800" cy="784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1472350" y="8903125"/>
            <a:ext cx="5492100" cy="8283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메모리 사용량을 위한 코드 추가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9682500" y="8903125"/>
            <a:ext cx="5492100" cy="828300"/>
          </a:xfrm>
          <a:prstGeom prst="roundRect">
            <a:avLst>
              <a:gd fmla="val 16667" name="adj"/>
            </a:avLst>
          </a:prstGeom>
          <a:solidFill>
            <a:srgbClr val="4B6FED"/>
          </a:solidFill>
          <a:ln cap="flat" cmpd="sng" w="9525">
            <a:solidFill>
              <a:srgbClr val="4B6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서버 대여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36" name="Google Shape;2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399" y="3086326"/>
            <a:ext cx="8496299" cy="460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54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/>
        </p:nvSpPr>
        <p:spPr>
          <a:xfrm>
            <a:off x="1040427" y="825600"/>
            <a:ext cx="370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7200"/>
          </a:p>
        </p:txBody>
      </p:sp>
      <p:sp>
        <p:nvSpPr>
          <p:cNvPr id="242" name="Google Shape;242;p12"/>
          <p:cNvSpPr txBox="1"/>
          <p:nvPr/>
        </p:nvSpPr>
        <p:spPr>
          <a:xfrm>
            <a:off x="11160818" y="1321594"/>
            <a:ext cx="48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aaa</a:t>
            </a:r>
            <a:endParaRPr sz="3600">
              <a:solidFill>
                <a:srgbClr val="1525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12"/>
          <p:cNvGrpSpPr/>
          <p:nvPr/>
        </p:nvGrpSpPr>
        <p:grpSpPr>
          <a:xfrm>
            <a:off x="7436525" y="2433768"/>
            <a:ext cx="5997007" cy="4517284"/>
            <a:chOff x="1242300" y="3328350"/>
            <a:chExt cx="7070275" cy="5541999"/>
          </a:xfrm>
        </p:grpSpPr>
        <p:pic>
          <p:nvPicPr>
            <p:cNvPr id="244" name="Google Shape;244;p12"/>
            <p:cNvPicPr preferRelativeResize="0"/>
            <p:nvPr/>
          </p:nvPicPr>
          <p:blipFill rotWithShape="1">
            <a:blip r:embed="rId3">
              <a:alphaModFix/>
            </a:blip>
            <a:srcRect b="0" l="2123" r="23632" t="0"/>
            <a:stretch/>
          </p:blipFill>
          <p:spPr>
            <a:xfrm>
              <a:off x="1242300" y="3328350"/>
              <a:ext cx="7070275" cy="5541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2"/>
            <p:cNvSpPr/>
            <p:nvPr/>
          </p:nvSpPr>
          <p:spPr>
            <a:xfrm>
              <a:off x="4012350" y="7717400"/>
              <a:ext cx="1654200" cy="891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100" y="7127319"/>
            <a:ext cx="9358701" cy="27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2500" y="2436150"/>
            <a:ext cx="4397977" cy="451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 txBox="1"/>
          <p:nvPr/>
        </p:nvSpPr>
        <p:spPr>
          <a:xfrm>
            <a:off x="1094475" y="3198875"/>
            <a:ext cx="7300200" cy="4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AI hub + 기존의 데이터 셋 학습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기존의 데이터셋 학습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[ 시도 ]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질문 형식 변경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분석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839175" y="4057200"/>
            <a:ext cx="488700" cy="1442100"/>
          </a:xfrm>
          <a:prstGeom prst="leftBracket">
            <a:avLst>
              <a:gd fmla="val 62954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10605788" y="1626700"/>
            <a:ext cx="4446900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AI hub dataset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김수현</dc:creator>
</cp:coreProperties>
</file>